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3.svg" ContentType="image/svg+xml"/>
  <Override PartName="/ppt/media/image14.svg" ContentType="image/svg+xml"/>
  <Override PartName="/ppt/media/image15.svg" ContentType="image/svg+xml"/>
  <Override PartName="/ppt/media/image17.svg" ContentType="image/svg+xml"/>
  <Override PartName="/ppt/media/image18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Inter" panose="02000503000000020004" pitchFamily="34" charset="0"/>
      <p:regular r:id="rId14"/>
    </p:embeddedFont>
    <p:embeddedFont>
      <p:font typeface="Inter" panose="02000503000000020004" pitchFamily="34" charset="-122"/>
      <p:regular r:id="rId15"/>
    </p:embeddedFont>
    <p:embeddedFont>
      <p:font typeface="Inter" panose="02000503000000020004" pitchFamily="34" charset="-120"/>
      <p:regular r:id="rId1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sv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svg"/><Relationship Id="rId3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5.svg"/><Relationship Id="rId4" Type="http://schemas.openxmlformats.org/officeDocument/2006/relationships/image" Target="../media/image18.svg"/><Relationship Id="rId3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5945"/>
            <a:ext cx="7039570" cy="7442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Artificial Intelligence (AI)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93036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Exploring Technologies, Real-World Applications &amp; Career Pathways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4842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Name: Rakshit Yadav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6647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Roll No: 2501730016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8452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Course: ETCCCP105 — Computer Science Fundamentals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0258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Semester: 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02063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98351"/>
            <a:ext cx="7556421" cy="22327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Artificial Intelligence Research and Analysis 2025: The New Frontier</a:t>
            </a:r>
            <a:endParaRPr lang="en-US" sz="4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074" y="744855"/>
            <a:ext cx="7953851" cy="11158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AI Revolution: From Experimentation to Enterprise Impact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95074" y="2115741"/>
            <a:ext cx="7953851" cy="8158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Artificial Intelligence is rapidly evolving from a niche technological curiosity to a fundamental driver of business transformation. Organizations globally are recognizing its immense potential, yet fully realizing that potential remains a significant challenge.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5074" y="3122771"/>
            <a:ext cx="3891915" cy="2231946"/>
          </a:xfrm>
          <a:prstGeom prst="roundRect">
            <a:avLst>
              <a:gd name="adj" fmla="val 32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2716" y="3300412"/>
            <a:ext cx="510064" cy="510064"/>
          </a:xfrm>
          <a:prstGeom prst="roundRect">
            <a:avLst>
              <a:gd name="adj" fmla="val 17925369"/>
            </a:avLst>
          </a:prstGeom>
          <a:solidFill>
            <a:srgbClr val="007EBD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71" y="3440668"/>
            <a:ext cx="229433" cy="2294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2716" y="3980498"/>
            <a:ext cx="2239208" cy="278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Widespread Adoption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72716" y="4361259"/>
            <a:ext cx="3536633" cy="8158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88% of organizations</a:t>
            </a:r>
            <a:r>
              <a:rPr lang="en-US" sz="13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now regularly use AI in at least one business function (McKinsey 2025).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4657011" y="3122771"/>
            <a:ext cx="3891915" cy="2231946"/>
          </a:xfrm>
          <a:prstGeom prst="roundRect">
            <a:avLst>
              <a:gd name="adj" fmla="val 320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34652" y="3300412"/>
            <a:ext cx="510064" cy="510064"/>
          </a:xfrm>
          <a:prstGeom prst="roundRect">
            <a:avLst>
              <a:gd name="adj" fmla="val 17925369"/>
            </a:avLst>
          </a:prstGeom>
          <a:solidFill>
            <a:srgbClr val="007EBD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4908" y="3440668"/>
            <a:ext cx="229433" cy="2294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34652" y="3980498"/>
            <a:ext cx="2231708" cy="278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Scaling Challenges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4834652" y="4361259"/>
            <a:ext cx="3536633" cy="5438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Only about </a:t>
            </a:r>
            <a:r>
              <a:rPr lang="en-US" sz="1300" b="1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one-third</a:t>
            </a:r>
            <a:r>
              <a:rPr lang="en-US" sz="13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have scaled AI beyond pilots to enterprise-wide impact.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95074" y="5524738"/>
            <a:ext cx="7953851" cy="1960007"/>
          </a:xfrm>
          <a:prstGeom prst="roundRect">
            <a:avLst>
              <a:gd name="adj" fmla="val 364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772716" y="5702379"/>
            <a:ext cx="510064" cy="510064"/>
          </a:xfrm>
          <a:prstGeom prst="roundRect">
            <a:avLst>
              <a:gd name="adj" fmla="val 17925369"/>
            </a:avLst>
          </a:prstGeom>
          <a:solidFill>
            <a:srgbClr val="007EBD"/>
          </a:solidFill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71" y="5842635"/>
            <a:ext cx="229433" cy="22943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2716" y="6382464"/>
            <a:ext cx="2231708" cy="2788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Transition Hurdles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72716" y="6763226"/>
            <a:ext cx="7598569" cy="5438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biggest challenge is transitioning from experimentation to true enterprise-wide transformation.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936" y="497205"/>
            <a:ext cx="7878128" cy="11865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Breakthroughs Defining AI Research in 2025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32936" y="1955006"/>
            <a:ext cx="7878128" cy="86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landscape of AI research is constantly shifting, with 2025 marking significant advancements in critical areas, pushing the boundaries of what intelligent systems can achieve.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2936" y="3026331"/>
            <a:ext cx="3848695" cy="2555677"/>
          </a:xfrm>
          <a:prstGeom prst="roundRect">
            <a:avLst>
              <a:gd name="adj" fmla="val 429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0076" y="3026331"/>
            <a:ext cx="91440" cy="2555677"/>
          </a:xfrm>
          <a:prstGeom prst="roundRect">
            <a:avLst>
              <a:gd name="adj" fmla="val 83065"/>
            </a:avLst>
          </a:prstGeom>
          <a:solidFill>
            <a:srgbClr val="007EBD"/>
          </a:solidFill>
        </p:spPr>
      </p:sp>
      <p:sp>
        <p:nvSpPr>
          <p:cNvPr id="7" name="Text 4"/>
          <p:cNvSpPr/>
          <p:nvPr/>
        </p:nvSpPr>
        <p:spPr>
          <a:xfrm>
            <a:off x="905113" y="3229928"/>
            <a:ext cx="3372922" cy="5934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Advanced Reasoning &amp; Planning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05113" y="3931801"/>
            <a:ext cx="3372922" cy="1446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Models now exhibit enhanced self-correction and operate effectively over long horizons, showcasing sophisticated reasoning capabilities (State of AI Report 2025).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4662368" y="3026331"/>
            <a:ext cx="3848695" cy="2555677"/>
          </a:xfrm>
          <a:prstGeom prst="roundRect">
            <a:avLst>
              <a:gd name="adj" fmla="val 429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639508" y="3026331"/>
            <a:ext cx="91440" cy="2555677"/>
          </a:xfrm>
          <a:prstGeom prst="roundRect">
            <a:avLst>
              <a:gd name="adj" fmla="val 83065"/>
            </a:avLst>
          </a:prstGeom>
          <a:solidFill>
            <a:srgbClr val="007EBD"/>
          </a:solidFill>
        </p:spPr>
      </p:sp>
      <p:sp>
        <p:nvSpPr>
          <p:cNvPr id="11" name="Text 8"/>
          <p:cNvSpPr/>
          <p:nvPr/>
        </p:nvSpPr>
        <p:spPr>
          <a:xfrm>
            <a:off x="4934545" y="3229928"/>
            <a:ext cx="2578656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Multimodal Integration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4934545" y="3635097"/>
            <a:ext cx="3372922" cy="11572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Multimodal AI seamlessly integrates text, images, audio, and video, leading to richer, more personalized user experiences (Google Cloud 2025).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2936" y="5762744"/>
            <a:ext cx="3848695" cy="1969651"/>
          </a:xfrm>
          <a:prstGeom prst="roundRect">
            <a:avLst>
              <a:gd name="adj" fmla="val 557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0076" y="5762744"/>
            <a:ext cx="91440" cy="1969651"/>
          </a:xfrm>
          <a:prstGeom prst="roundRect">
            <a:avLst>
              <a:gd name="adj" fmla="val 83065"/>
            </a:avLst>
          </a:prstGeom>
          <a:solidFill>
            <a:srgbClr val="007EBD"/>
          </a:solidFill>
        </p:spPr>
      </p:sp>
      <p:sp>
        <p:nvSpPr>
          <p:cNvPr id="15" name="Text 12"/>
          <p:cNvSpPr/>
          <p:nvPr/>
        </p:nvSpPr>
        <p:spPr>
          <a:xfrm>
            <a:off x="905113" y="5966341"/>
            <a:ext cx="3063121" cy="2967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as Scientific Collaborator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905113" y="6371511"/>
            <a:ext cx="3372922" cy="11572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DeepMind’s "Co-Scientist" autonomously generates and tests hypotheses, particularly in complex biological research.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788098"/>
            <a:ext cx="13042821" cy="14885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Multimodal AI: The Future of Intelligent Interaction</a:t>
            </a:r>
            <a:endParaRPr lang="en-US" sz="4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98" y="588288"/>
            <a:ext cx="7888605" cy="11770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in Action: Transforming Key Industries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7698" y="2034302"/>
            <a:ext cx="7888605" cy="8611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Artificial intelligence is no longer confined to research labs; it's actively reshaping operations and services across a multitude of sectors, delivering tangible benefits and driving innovation in real-world scenarios.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7698" y="3366135"/>
            <a:ext cx="3854648" cy="2200513"/>
          </a:xfrm>
          <a:prstGeom prst="roundRect">
            <a:avLst>
              <a:gd name="adj" fmla="val 4986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627698" y="3343275"/>
            <a:ext cx="3854648" cy="91440"/>
          </a:xfrm>
          <a:prstGeom prst="roundRect">
            <a:avLst>
              <a:gd name="adj" fmla="val 82387"/>
            </a:avLst>
          </a:prstGeom>
          <a:solidFill>
            <a:srgbClr val="007EBD"/>
          </a:solidFill>
        </p:spPr>
      </p:sp>
      <p:sp>
        <p:nvSpPr>
          <p:cNvPr id="7" name="Shape 4"/>
          <p:cNvSpPr/>
          <p:nvPr/>
        </p:nvSpPr>
        <p:spPr>
          <a:xfrm>
            <a:off x="2285940" y="3097173"/>
            <a:ext cx="538043" cy="538043"/>
          </a:xfrm>
          <a:prstGeom prst="roundRect">
            <a:avLst>
              <a:gd name="adj" fmla="val 169949"/>
            </a:avLst>
          </a:prstGeom>
          <a:solidFill>
            <a:srgbClr val="007EBD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389" y="3258622"/>
            <a:ext cx="215146" cy="2151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9866" y="3814524"/>
            <a:ext cx="2354104" cy="2942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Healthcare &amp; Biotech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29866" y="4216241"/>
            <a:ext cx="3450312" cy="1148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AI-powered diagnostics, personalized medicine, and accelerated drug discovery are revolutionizing patient care and R&amp;D pipelines globally.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4661654" y="3366135"/>
            <a:ext cx="3854648" cy="2200513"/>
          </a:xfrm>
          <a:prstGeom prst="roundRect">
            <a:avLst>
              <a:gd name="adj" fmla="val 4986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12" name="Shape 8"/>
          <p:cNvSpPr/>
          <p:nvPr/>
        </p:nvSpPr>
        <p:spPr>
          <a:xfrm>
            <a:off x="4661654" y="3343275"/>
            <a:ext cx="3854648" cy="91440"/>
          </a:xfrm>
          <a:prstGeom prst="roundRect">
            <a:avLst>
              <a:gd name="adj" fmla="val 82387"/>
            </a:avLst>
          </a:prstGeom>
          <a:solidFill>
            <a:srgbClr val="007EBD"/>
          </a:solidFill>
        </p:spPr>
      </p:sp>
      <p:sp>
        <p:nvSpPr>
          <p:cNvPr id="13" name="Shape 9"/>
          <p:cNvSpPr/>
          <p:nvPr/>
        </p:nvSpPr>
        <p:spPr>
          <a:xfrm>
            <a:off x="6319897" y="3097173"/>
            <a:ext cx="538043" cy="538043"/>
          </a:xfrm>
          <a:prstGeom prst="roundRect">
            <a:avLst>
              <a:gd name="adj" fmla="val 169949"/>
            </a:avLst>
          </a:prstGeom>
          <a:solidFill>
            <a:srgbClr val="007EBD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1346" y="3258622"/>
            <a:ext cx="215146" cy="21514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63822" y="3814524"/>
            <a:ext cx="3237071" cy="2942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Retail &amp; Customer Experience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4863822" y="4216241"/>
            <a:ext cx="3450312" cy="1148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From intelligent chatbots to hyper-personalized recommendations, AI enhances customer journeys and streamlines e-commerce operations.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27698" y="6014918"/>
            <a:ext cx="7888605" cy="1626394"/>
          </a:xfrm>
          <a:prstGeom prst="roundRect">
            <a:avLst>
              <a:gd name="adj" fmla="val 6747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18" name="Shape 13"/>
          <p:cNvSpPr/>
          <p:nvPr/>
        </p:nvSpPr>
        <p:spPr>
          <a:xfrm>
            <a:off x="627698" y="5992058"/>
            <a:ext cx="7888605" cy="91440"/>
          </a:xfrm>
          <a:prstGeom prst="roundRect">
            <a:avLst>
              <a:gd name="adj" fmla="val 82387"/>
            </a:avLst>
          </a:prstGeom>
          <a:solidFill>
            <a:srgbClr val="007EBD"/>
          </a:solidFill>
        </p:spPr>
      </p:sp>
      <p:sp>
        <p:nvSpPr>
          <p:cNvPr id="19" name="Shape 14"/>
          <p:cNvSpPr/>
          <p:nvPr/>
        </p:nvSpPr>
        <p:spPr>
          <a:xfrm>
            <a:off x="4302978" y="5745956"/>
            <a:ext cx="538043" cy="538043"/>
          </a:xfrm>
          <a:prstGeom prst="roundRect">
            <a:avLst>
              <a:gd name="adj" fmla="val 169949"/>
            </a:avLst>
          </a:prstGeom>
          <a:solidFill>
            <a:srgbClr val="007EBD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4427" y="5907405"/>
            <a:ext cx="215146" cy="21514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29866" y="6463308"/>
            <a:ext cx="2875240" cy="2942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Manufacturing &amp; Logistics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829866" y="6865025"/>
            <a:ext cx="7484269" cy="5741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Predictive maintenance, supply chain optimization, and robotic automation boost efficiency and resilience in industrial processes.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337" y="486251"/>
            <a:ext cx="7949327" cy="1119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Usage in India: Regional Growth and Impact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97337" y="1862138"/>
            <a:ext cx="7949327" cy="818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India is rapidly emerging as a significant player in the global AI landscape, driven by government initiatives, a thriving startup ecosystem, and increasing corporate adoption. AI is being leveraged across critical sectors to foster innovation and enhance efficiency.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97337" y="3128724"/>
            <a:ext cx="3889296" cy="2366843"/>
          </a:xfrm>
          <a:prstGeom prst="roundRect">
            <a:avLst>
              <a:gd name="adj" fmla="val 4636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6" name="Shape 3"/>
          <p:cNvSpPr/>
          <p:nvPr/>
        </p:nvSpPr>
        <p:spPr>
          <a:xfrm>
            <a:off x="597337" y="3105864"/>
            <a:ext cx="3889296" cy="91440"/>
          </a:xfrm>
          <a:prstGeom prst="roundRect">
            <a:avLst>
              <a:gd name="adj" fmla="val 78392"/>
            </a:avLst>
          </a:prstGeom>
          <a:solidFill>
            <a:srgbClr val="007EBD"/>
          </a:solidFill>
        </p:spPr>
      </p:sp>
      <p:sp>
        <p:nvSpPr>
          <p:cNvPr id="7" name="Shape 4"/>
          <p:cNvSpPr/>
          <p:nvPr/>
        </p:nvSpPr>
        <p:spPr>
          <a:xfrm>
            <a:off x="2286000" y="2872740"/>
            <a:ext cx="511969" cy="511969"/>
          </a:xfrm>
          <a:prstGeom prst="roundRect">
            <a:avLst>
              <a:gd name="adj" fmla="val 178605"/>
            </a:avLst>
          </a:prstGeom>
          <a:solidFill>
            <a:srgbClr val="007EBD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9591" y="3026331"/>
            <a:ext cx="204787" cy="2047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90813" y="3555325"/>
            <a:ext cx="3485912" cy="2799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Transformation Initiatives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0813" y="3937635"/>
            <a:ext cx="3502343" cy="13644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Government programs like Digital India and initiatives focusing on AI for Public Services are accelerating AI adoption in critical sectors like healthcare, education, and smart city development.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4657249" y="3128724"/>
            <a:ext cx="3889415" cy="2366843"/>
          </a:xfrm>
          <a:prstGeom prst="roundRect">
            <a:avLst>
              <a:gd name="adj" fmla="val 4636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12" name="Shape 8"/>
          <p:cNvSpPr/>
          <p:nvPr/>
        </p:nvSpPr>
        <p:spPr>
          <a:xfrm>
            <a:off x="4657249" y="3105864"/>
            <a:ext cx="3889415" cy="91440"/>
          </a:xfrm>
          <a:prstGeom prst="roundRect">
            <a:avLst>
              <a:gd name="adj" fmla="val 78392"/>
            </a:avLst>
          </a:prstGeom>
          <a:solidFill>
            <a:srgbClr val="007EBD"/>
          </a:solidFill>
        </p:spPr>
      </p:sp>
      <p:sp>
        <p:nvSpPr>
          <p:cNvPr id="13" name="Shape 9"/>
          <p:cNvSpPr/>
          <p:nvPr/>
        </p:nvSpPr>
        <p:spPr>
          <a:xfrm>
            <a:off x="6345912" y="2872740"/>
            <a:ext cx="511969" cy="511969"/>
          </a:xfrm>
          <a:prstGeom prst="roundRect">
            <a:avLst>
              <a:gd name="adj" fmla="val 178605"/>
            </a:avLst>
          </a:prstGeom>
          <a:solidFill>
            <a:srgbClr val="007EBD"/>
          </a:solidFill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9503" y="3026331"/>
            <a:ext cx="204787" cy="2047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50725" y="3555325"/>
            <a:ext cx="3135154" cy="2799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Thriving AI Startup Ecosystem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4850725" y="3937635"/>
            <a:ext cx="3502462" cy="13644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India boasts one of the fastest-growing AI startup communities, particularly in FinTech, EdTech, and AgriTech, developing localized solutions that address unique market needs and challenges.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597337" y="5922169"/>
            <a:ext cx="7949327" cy="1821061"/>
          </a:xfrm>
          <a:prstGeom prst="roundRect">
            <a:avLst>
              <a:gd name="adj" fmla="val 6025"/>
            </a:avLst>
          </a:prstGeom>
          <a:solidFill>
            <a:srgbClr val="FFFFFF">
              <a:alpha val="95000"/>
            </a:srgbClr>
          </a:solidFill>
        </p:spPr>
      </p:sp>
      <p:sp>
        <p:nvSpPr>
          <p:cNvPr id="18" name="Shape 13"/>
          <p:cNvSpPr/>
          <p:nvPr/>
        </p:nvSpPr>
        <p:spPr>
          <a:xfrm>
            <a:off x="597337" y="5899309"/>
            <a:ext cx="7949327" cy="91440"/>
          </a:xfrm>
          <a:prstGeom prst="roundRect">
            <a:avLst>
              <a:gd name="adj" fmla="val 78392"/>
            </a:avLst>
          </a:prstGeom>
          <a:solidFill>
            <a:srgbClr val="007EBD"/>
          </a:solidFill>
        </p:spPr>
      </p:sp>
      <p:sp>
        <p:nvSpPr>
          <p:cNvPr id="19" name="Shape 14"/>
          <p:cNvSpPr/>
          <p:nvPr/>
        </p:nvSpPr>
        <p:spPr>
          <a:xfrm>
            <a:off x="4316016" y="5666184"/>
            <a:ext cx="511969" cy="511969"/>
          </a:xfrm>
          <a:prstGeom prst="roundRect">
            <a:avLst>
              <a:gd name="adj" fmla="val 178605"/>
            </a:avLst>
          </a:prstGeom>
          <a:solidFill>
            <a:srgbClr val="007EBD"/>
          </a:solidFill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9606" y="5819775"/>
            <a:ext cx="204787" cy="20478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90813" y="6348770"/>
            <a:ext cx="3170515" cy="2799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Enterprise Adoption &amp; Skilling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790813" y="6731079"/>
            <a:ext cx="7562374" cy="8186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Large Indian enterprises are integrating AI into their operations for enhanced productivity, customer engagement, and supply chain optimization, alongside significant investments in AI skill development.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3400</Words>
  <Application>WPS Writer</Application>
  <PresentationFormat>On-screen Show (16:9)</PresentationFormat>
  <Paragraphs>80</Paragraphs>
  <Slides>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4" baseType="lpstr">
      <vt:lpstr>Arial</vt:lpstr>
      <vt:lpstr>SimSun</vt:lpstr>
      <vt:lpstr>Wingdings</vt:lpstr>
      <vt:lpstr>Petrona Bold</vt:lpstr>
      <vt:lpstr>苹方-简</vt:lpstr>
      <vt:lpstr>Petrona Bold</vt:lpstr>
      <vt:lpstr>Petrona Bold</vt:lpstr>
      <vt:lpstr>Inter</vt:lpstr>
      <vt:lpstr>Inter</vt:lpstr>
      <vt:lpstr>Inter</vt:lpstr>
      <vt:lpstr>Calibri</vt:lpstr>
      <vt:lpstr>Helvetica Neue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Rakshit Yadav</cp:lastModifiedBy>
  <cp:revision>2</cp:revision>
  <dcterms:created xsi:type="dcterms:W3CDTF">2025-11-21T15:40:13Z</dcterms:created>
  <dcterms:modified xsi:type="dcterms:W3CDTF">2025-11-21T15:40:13Z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FC836D35D6AE8B24DD8720692148165F_42</vt:lpwstr>
  </property>
  <property fmtid="{D5CDD505-2E9C-101B-9397-08002B2CF9AE}" pid="3" name="KSOProductBuildVer">
    <vt:lpwstr>1033-12.1.22554.22554</vt:lpwstr>
  </property>
</Properties>
</file>